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
  </p:notesMasterIdLst>
  <p:sldIdLst>
    <p:sldId id="265" r:id="rId2"/>
    <p:sldId id="256" r:id="rId3"/>
    <p:sldId id="257" r:id="rId4"/>
    <p:sldId id="258"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1A701E-D1FF-4CF9-B351-ED8211C95CE8}" type="datetimeFigureOut">
              <a:rPr lang="ar-IQ" smtClean="0"/>
              <a:pPr/>
              <a:t>05/06/1442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FE7BF73-9C7A-43DD-A279-31EB0B969648}" type="slidenum">
              <a:rPr lang="ar-IQ" smtClean="0"/>
              <a:pPr/>
              <a:t>‹#›</a:t>
            </a:fld>
            <a:endParaRPr lang="ar-IQ"/>
          </a:p>
        </p:txBody>
      </p:sp>
    </p:spTree>
    <p:extLst>
      <p:ext uri="{BB962C8B-B14F-4D97-AF65-F5344CB8AC3E}">
        <p14:creationId xmlns:p14="http://schemas.microsoft.com/office/powerpoint/2010/main" val="13411452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05/06/1442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980729"/>
            <a:ext cx="7772400" cy="1800199"/>
          </a:xfrm>
        </p:spPr>
        <p:txBody>
          <a:bodyPr/>
          <a:lstStyle/>
          <a:p>
            <a:r>
              <a:rPr lang="ar-IQ" b="1" dirty="0" smtClean="0"/>
              <a:t>المحاضرة الخامسة</a:t>
            </a:r>
            <a:endParaRPr lang="en-US" b="1" dirty="0"/>
          </a:p>
        </p:txBody>
      </p:sp>
      <p:sp>
        <p:nvSpPr>
          <p:cNvPr id="3" name="عنوان فرعي 2"/>
          <p:cNvSpPr>
            <a:spLocks noGrp="1"/>
          </p:cNvSpPr>
          <p:nvPr>
            <p:ph type="subTitle" idx="1"/>
          </p:nvPr>
        </p:nvSpPr>
        <p:spPr>
          <a:xfrm>
            <a:off x="683568" y="2708920"/>
            <a:ext cx="7632848" cy="3384376"/>
          </a:xfrm>
        </p:spPr>
        <p:txBody>
          <a:bodyPr>
            <a:normAutofit/>
          </a:bodyPr>
          <a:lstStyle/>
          <a:p>
            <a:r>
              <a:rPr lang="ar-IQ" sz="4400" b="1" dirty="0">
                <a:solidFill>
                  <a:srgbClr val="FF0000"/>
                </a:solidFill>
              </a:rPr>
              <a:t>عنوان المحاضرة </a:t>
            </a:r>
            <a:endParaRPr lang="ar-IQ" sz="4400" b="1" dirty="0" smtClean="0">
              <a:solidFill>
                <a:srgbClr val="FF0000"/>
              </a:solidFill>
            </a:endParaRPr>
          </a:p>
          <a:p>
            <a:r>
              <a:rPr lang="ar-IQ" sz="4400" b="1" dirty="0" smtClean="0">
                <a:solidFill>
                  <a:srgbClr val="FF0000"/>
                </a:solidFill>
              </a:rPr>
              <a:t>النقطة </a:t>
            </a:r>
            <a:r>
              <a:rPr lang="ar-IQ" sz="4400" b="1" dirty="0">
                <a:solidFill>
                  <a:srgbClr val="FF0000"/>
                </a:solidFill>
              </a:rPr>
              <a:t>وتجسيدها بشكل دائرة للتعبير عن مكونات الحديقة</a:t>
            </a:r>
            <a:endParaRPr lang="en-US" sz="4400" b="1" dirty="0">
              <a:solidFill>
                <a:srgbClr val="FF0000"/>
              </a:solidFill>
            </a:endParaRPr>
          </a:p>
        </p:txBody>
      </p:sp>
    </p:spTree>
    <p:extLst>
      <p:ext uri="{BB962C8B-B14F-4D97-AF65-F5344CB8AC3E}">
        <p14:creationId xmlns:p14="http://schemas.microsoft.com/office/powerpoint/2010/main" val="514517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
            <a:ext cx="7772400" cy="1556792"/>
          </a:xfrm>
        </p:spPr>
        <p:txBody>
          <a:bodyPr>
            <a:normAutofit/>
          </a:bodyPr>
          <a:lstStyle/>
          <a:p>
            <a:pPr algn="r"/>
            <a:r>
              <a:rPr lang="ar-IQ" sz="2800" dirty="0" smtClean="0"/>
              <a:t/>
            </a:r>
            <a:br>
              <a:rPr lang="ar-IQ" sz="2800" dirty="0" smtClean="0"/>
            </a:br>
            <a:endParaRPr lang="ar-IQ" sz="2400" dirty="0"/>
          </a:p>
        </p:txBody>
      </p:sp>
      <p:sp>
        <p:nvSpPr>
          <p:cNvPr id="3" name="عنوان فرعي 2"/>
          <p:cNvSpPr>
            <a:spLocks noGrp="1"/>
          </p:cNvSpPr>
          <p:nvPr>
            <p:ph type="subTitle" idx="1"/>
          </p:nvPr>
        </p:nvSpPr>
        <p:spPr>
          <a:xfrm>
            <a:off x="1043608" y="548680"/>
            <a:ext cx="7272808" cy="6192688"/>
          </a:xfrm>
        </p:spPr>
        <p:txBody>
          <a:bodyPr>
            <a:noAutofit/>
          </a:bodyPr>
          <a:lstStyle/>
          <a:p>
            <a:pPr algn="r"/>
            <a:r>
              <a:rPr lang="ar-IQ" sz="2800" dirty="0" smtClean="0">
                <a:solidFill>
                  <a:schemeClr val="tx1"/>
                </a:solidFill>
              </a:rPr>
              <a:t>النقطة :</a:t>
            </a:r>
          </a:p>
          <a:p>
            <a:pPr algn="r"/>
            <a:r>
              <a:rPr lang="ar-IQ" sz="2800" dirty="0" smtClean="0">
                <a:solidFill>
                  <a:schemeClr val="tx1"/>
                </a:solidFill>
              </a:rPr>
              <a:t> يعبر عنها رياضيا</a:t>
            </a:r>
            <a:r>
              <a:rPr lang="en-US" sz="2800" dirty="0" smtClean="0">
                <a:solidFill>
                  <a:schemeClr val="tx1"/>
                </a:solidFill>
              </a:rPr>
              <a:t>”  </a:t>
            </a:r>
            <a:r>
              <a:rPr lang="ar-IQ" sz="2800" dirty="0" smtClean="0">
                <a:solidFill>
                  <a:schemeClr val="tx1"/>
                </a:solidFill>
              </a:rPr>
              <a:t> بكائن عديم الأبعاد والمساحة والحجم , وتتميز النقطة بأنها </a:t>
            </a:r>
            <a:r>
              <a:rPr lang="ar-IQ" sz="2800" dirty="0" err="1" smtClean="0">
                <a:solidFill>
                  <a:schemeClr val="tx1"/>
                </a:solidFill>
              </a:rPr>
              <a:t>تتمتلك</a:t>
            </a:r>
            <a:r>
              <a:rPr lang="ar-IQ" sz="2800" dirty="0" smtClean="0">
                <a:solidFill>
                  <a:schemeClr val="tx1"/>
                </a:solidFill>
              </a:rPr>
              <a:t> موقعا</a:t>
            </a:r>
            <a:r>
              <a:rPr lang="en-US" sz="2800" dirty="0" smtClean="0">
                <a:solidFill>
                  <a:schemeClr val="tx1"/>
                </a:solidFill>
              </a:rPr>
              <a:t>”</a:t>
            </a:r>
            <a:r>
              <a:rPr lang="ar-IQ" sz="2800" dirty="0" smtClean="0">
                <a:solidFill>
                  <a:schemeClr val="tx1"/>
                </a:solidFill>
              </a:rPr>
              <a:t> في الفراغ ولكن بدون حجم و مساحة وابعاد , فهي تمثل معلومات عن الموقع فقط دون أي خواص رياضية أخرى , أو يمكن تعريفها هي المحل الهندسي الذي لا طول له ولا عرض ولا </a:t>
            </a:r>
            <a:r>
              <a:rPr lang="ar-IQ" sz="2800" dirty="0" err="1" smtClean="0">
                <a:solidFill>
                  <a:schemeClr val="tx1"/>
                </a:solidFill>
              </a:rPr>
              <a:t>أرتفاع</a:t>
            </a:r>
            <a:r>
              <a:rPr lang="ar-IQ" sz="2800" dirty="0" smtClean="0">
                <a:solidFill>
                  <a:schemeClr val="tx1"/>
                </a:solidFill>
              </a:rPr>
              <a:t> .</a:t>
            </a:r>
          </a:p>
          <a:p>
            <a:pPr algn="just"/>
            <a:r>
              <a:rPr lang="ar-IQ" sz="2800" dirty="0" smtClean="0">
                <a:solidFill>
                  <a:schemeClr val="tx1"/>
                </a:solidFill>
              </a:rPr>
              <a:t>الدائرة : هي شكل مغلق بسيط مستوي في الهندسة , وتعرف بأنها المحل الهندسي لمجموعة من النقاط الواقعة في المستوي التي تبعد بعد ثابت من نقطة ما وتعرف هذه المجموعة من النقاط على أنها محيط الدائرة ( المحيط ) , بينما النقطة الثابتة فتسمى مركز الدائرة . </a:t>
            </a:r>
          </a:p>
          <a:p>
            <a:pPr algn="just"/>
            <a:r>
              <a:rPr lang="ar-IQ" sz="2800" dirty="0" smtClean="0">
                <a:solidFill>
                  <a:schemeClr val="tx1"/>
                </a:solidFill>
              </a:rPr>
              <a:t>تسمى المسافة من أي نقطة على المحيط الى المركز بنصف القطر أو شعاع . </a:t>
            </a:r>
            <a:endParaRPr lang="ar-IQ" sz="2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1368152"/>
          </a:xfrm>
        </p:spPr>
        <p:txBody>
          <a:bodyPr>
            <a:noAutofit/>
          </a:bodyPr>
          <a:lstStyle/>
          <a:p>
            <a:pPr algn="r"/>
            <a:r>
              <a:rPr lang="ar-IQ" sz="2800" dirty="0" smtClean="0"/>
              <a:t>ومن الناحية الفنية تعتبر النقطة من أبسط عناصر الفن والتصميم التي يمكن أن تدخل في تكوين أي شيء وهي تعتبر </a:t>
            </a:r>
            <a:r>
              <a:rPr lang="ar-IQ" sz="2800" dirty="0" err="1" smtClean="0"/>
              <a:t>أمتداد</a:t>
            </a:r>
            <a:r>
              <a:rPr lang="ar-IQ" sz="2800" dirty="0" smtClean="0"/>
              <a:t> مكاني و النقطة ليس لها أبعاد لكننا نستعملها </a:t>
            </a:r>
            <a:r>
              <a:rPr lang="ar-IQ" sz="2800" dirty="0" err="1" smtClean="0"/>
              <a:t>باحجام</a:t>
            </a:r>
            <a:r>
              <a:rPr lang="ar-IQ" sz="2800" dirty="0" smtClean="0"/>
              <a:t> مختلفة في التصميم . </a:t>
            </a:r>
            <a:endParaRPr lang="ar-IQ" sz="2800" dirty="0"/>
          </a:p>
        </p:txBody>
      </p:sp>
      <p:sp>
        <p:nvSpPr>
          <p:cNvPr id="3" name="عنصر نائب للمحتوى 2"/>
          <p:cNvSpPr>
            <a:spLocks noGrp="1"/>
          </p:cNvSpPr>
          <p:nvPr>
            <p:ph idx="1"/>
          </p:nvPr>
        </p:nvSpPr>
        <p:spPr>
          <a:xfrm>
            <a:off x="457200" y="1484784"/>
            <a:ext cx="8229600" cy="5373216"/>
          </a:xfrm>
        </p:spPr>
        <p:txBody>
          <a:bodyPr>
            <a:noAutofit/>
          </a:bodyPr>
          <a:lstStyle/>
          <a:p>
            <a:pPr marL="0" indent="0" algn="justLow">
              <a:buNone/>
            </a:pPr>
            <a:r>
              <a:rPr lang="ar-IQ" sz="2800" dirty="0" smtClean="0"/>
              <a:t>وظيفة النقطة : يمكن أن نحصل على عدة أشكال من مجموعة نقاط ومنها الشكل المثلث والدائرة والمربع ونصف الدائرة وغيرها من الأشكال .ومن هنا يمكن أن تدخل النقطة في تركيب الدائرة حيث أن الدائرة تعتبر عنصر</a:t>
            </a:r>
            <a:r>
              <a:rPr lang="en-US" sz="2800" dirty="0" smtClean="0"/>
              <a:t>”</a:t>
            </a:r>
            <a:r>
              <a:rPr lang="ar-IQ" sz="2800" dirty="0" smtClean="0"/>
              <a:t>ا ومنطلقا</a:t>
            </a:r>
            <a:r>
              <a:rPr lang="en-US" sz="2800" dirty="0" smtClean="0"/>
              <a:t>”</a:t>
            </a:r>
            <a:r>
              <a:rPr lang="ar-IQ" sz="2800" dirty="0" smtClean="0"/>
              <a:t> لبداية التصميم .</a:t>
            </a:r>
          </a:p>
          <a:p>
            <a:pPr marL="0" indent="0" algn="justLow">
              <a:buNone/>
            </a:pPr>
            <a:r>
              <a:rPr lang="ar-IQ" sz="2800" dirty="0" smtClean="0"/>
              <a:t>فعند وضع تصميم لحديقة في موقع ما يتم تقسيم المساحة المخصصة للحديقة على شكل دوائر ترمز الى عناصر التصميم المقترحة , هذه الدوائر تؤشر على التصميم الأولى( كروكي) و تدل على ( مساحات خضراء , </a:t>
            </a:r>
            <a:r>
              <a:rPr lang="ar-IQ" sz="2800" dirty="0" err="1" smtClean="0"/>
              <a:t>منشات</a:t>
            </a:r>
            <a:r>
              <a:rPr lang="ar-IQ" sz="2800" dirty="0" smtClean="0"/>
              <a:t> صناعية , عناصر تصميم أخرى ) والتي تزال في التصميم النهائي ويوضع محلها عناصر التصميم المطلوبة وبالقياسات المحددة بعد وضع عدة </a:t>
            </a:r>
            <a:r>
              <a:rPr lang="en-US" sz="2800" dirty="0" smtClean="0"/>
              <a:t>sketch</a:t>
            </a:r>
            <a:r>
              <a:rPr lang="ar-IQ" sz="2800" dirty="0" smtClean="0"/>
              <a:t> لمنح الفكرة التصميمية عدة خيارات ثم </a:t>
            </a:r>
            <a:r>
              <a:rPr lang="ar-IQ" sz="2800" dirty="0" err="1" smtClean="0"/>
              <a:t>الأنتهاء</a:t>
            </a:r>
            <a:r>
              <a:rPr lang="ar-IQ" sz="2800" dirty="0" smtClean="0"/>
              <a:t> الى وضع تصميم يأخذ بنظر </a:t>
            </a:r>
            <a:r>
              <a:rPr lang="ar-IQ" sz="2800" dirty="0" err="1" smtClean="0"/>
              <a:t>الأعتبار</a:t>
            </a:r>
            <a:r>
              <a:rPr lang="ar-IQ" sz="2800" dirty="0" smtClean="0"/>
              <a:t> كل القواعد التصميمية .</a:t>
            </a:r>
            <a:endParaRPr lang="ar-IQ" sz="2800" dirty="0"/>
          </a:p>
        </p:txBody>
      </p:sp>
    </p:spTree>
    <p:extLst>
      <p:ext uri="{BB962C8B-B14F-4D97-AF65-F5344CB8AC3E}">
        <p14:creationId xmlns:p14="http://schemas.microsoft.com/office/powerpoint/2010/main" val="211490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الاشكال الدائرية وأهميتها في تصميم الحدائق </a:t>
            </a:r>
            <a:endParaRPr lang="ar-IQ" b="1" dirty="0">
              <a:solidFill>
                <a:srgbClr val="FF0000"/>
              </a:solidFill>
            </a:endParaRPr>
          </a:p>
        </p:txBody>
      </p:sp>
      <p:sp>
        <p:nvSpPr>
          <p:cNvPr id="3" name="عنصر نائب للنص 2"/>
          <p:cNvSpPr>
            <a:spLocks noGrp="1"/>
          </p:cNvSpPr>
          <p:nvPr>
            <p:ph type="body" idx="1"/>
          </p:nvPr>
        </p:nvSpPr>
        <p:spPr/>
        <p:txBody>
          <a:bodyPr>
            <a:normAutofit fontScale="92500"/>
          </a:bodyPr>
          <a:lstStyle/>
          <a:p>
            <a:r>
              <a:rPr lang="ar-IQ" dirty="0" smtClean="0"/>
              <a:t> يمثل الشكل رسم أولي ( كروكي ) للحديقة </a:t>
            </a:r>
            <a:endParaRPr lang="ar-IQ" dirty="0"/>
          </a:p>
        </p:txBody>
      </p:sp>
      <p:pic>
        <p:nvPicPr>
          <p:cNvPr id="8" name="عنصر نائب للمحتوى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10197"/>
            <a:ext cx="4040188" cy="3080643"/>
          </a:xfrm>
        </p:spPr>
      </p:pic>
      <p:sp>
        <p:nvSpPr>
          <p:cNvPr id="5" name="عنصر نائب للنص 4"/>
          <p:cNvSpPr>
            <a:spLocks noGrp="1"/>
          </p:cNvSpPr>
          <p:nvPr>
            <p:ph type="body" sz="quarter" idx="3"/>
          </p:nvPr>
        </p:nvSpPr>
        <p:spPr/>
        <p:txBody>
          <a:bodyPr>
            <a:normAutofit fontScale="92500" lnSpcReduction="20000"/>
          </a:bodyPr>
          <a:lstStyle/>
          <a:p>
            <a:r>
              <a:rPr lang="ar-IQ" dirty="0" smtClean="0"/>
              <a:t>رسم توضيحي للدائرة وما يتعلق بها هندسيا</a:t>
            </a:r>
            <a:r>
              <a:rPr lang="en-US" dirty="0" smtClean="0"/>
              <a:t>”</a:t>
            </a:r>
            <a:endParaRPr lang="ar-IQ" dirty="0"/>
          </a:p>
        </p:txBody>
      </p:sp>
      <p:pic>
        <p:nvPicPr>
          <p:cNvPr id="7" name="عنصر نائب للمحتوى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508548"/>
            <a:ext cx="4041775" cy="3283942"/>
          </a:xfrm>
        </p:spPr>
      </p:pic>
    </p:spTree>
    <p:extLst>
      <p:ext uri="{BB962C8B-B14F-4D97-AF65-F5344CB8AC3E}">
        <p14:creationId xmlns:p14="http://schemas.microsoft.com/office/powerpoint/2010/main" val="1826941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4000" b="1" i="1" dirty="0" smtClean="0">
                <a:solidFill>
                  <a:srgbClr val="FF0000"/>
                </a:solidFill>
              </a:rPr>
              <a:t>الرسم الأولى </a:t>
            </a:r>
            <a:r>
              <a:rPr lang="en-US" sz="4000" b="1" i="1" dirty="0" smtClean="0">
                <a:solidFill>
                  <a:srgbClr val="FF0000"/>
                </a:solidFill>
              </a:rPr>
              <a:t>Sketch</a:t>
            </a:r>
            <a:r>
              <a:rPr lang="ar-IQ" sz="4000" b="1" i="1" dirty="0" smtClean="0">
                <a:solidFill>
                  <a:srgbClr val="FF0000"/>
                </a:solidFill>
              </a:rPr>
              <a:t> لبعض الحدائق </a:t>
            </a:r>
            <a:endParaRPr lang="ar-IQ" sz="4000" b="1" i="1" dirty="0">
              <a:solidFill>
                <a:srgbClr val="FF0000"/>
              </a:solidFill>
            </a:endParaRPr>
          </a:p>
        </p:txBody>
      </p:sp>
      <p:sp>
        <p:nvSpPr>
          <p:cNvPr id="3" name="عنصر نائب للنص 2"/>
          <p:cNvSpPr>
            <a:spLocks noGrp="1"/>
          </p:cNvSpPr>
          <p:nvPr>
            <p:ph type="body" idx="1"/>
          </p:nvPr>
        </p:nvSpPr>
        <p:spPr/>
        <p:txBody>
          <a:bodyPr>
            <a:normAutofit fontScale="92500" lnSpcReduction="20000"/>
          </a:bodyPr>
          <a:lstStyle/>
          <a:p>
            <a:r>
              <a:rPr lang="ar-IQ" dirty="0" smtClean="0"/>
              <a:t>شكل يوضح الرسم الأولي وأهمية الدوائر التي تدخل في </a:t>
            </a:r>
            <a:r>
              <a:rPr lang="ar-IQ" dirty="0" err="1" smtClean="0"/>
              <a:t>تكوينة</a:t>
            </a:r>
            <a:r>
              <a:rPr lang="ar-IQ" dirty="0" smtClean="0"/>
              <a:t> .</a:t>
            </a:r>
            <a:endParaRPr lang="ar-IQ" dirty="0"/>
          </a:p>
        </p:txBody>
      </p:sp>
      <p:pic>
        <p:nvPicPr>
          <p:cNvPr id="8" name="عنصر نائب للمحتوى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44467" y="2174875"/>
            <a:ext cx="3065654" cy="3951288"/>
          </a:xfrm>
        </p:spPr>
      </p:pic>
      <p:sp>
        <p:nvSpPr>
          <p:cNvPr id="5" name="عنصر نائب للنص 4"/>
          <p:cNvSpPr>
            <a:spLocks noGrp="1"/>
          </p:cNvSpPr>
          <p:nvPr>
            <p:ph type="body" sz="quarter" idx="3"/>
          </p:nvPr>
        </p:nvSpPr>
        <p:spPr/>
        <p:txBody>
          <a:bodyPr>
            <a:normAutofit fontScale="85000" lnSpcReduction="20000"/>
          </a:bodyPr>
          <a:lstStyle/>
          <a:p>
            <a:r>
              <a:rPr lang="ar-IQ" dirty="0" smtClean="0"/>
              <a:t>شكل يظم بعض الدوائر وهي تمثل مسطحات خضراء أو عناصر تصميم يتم وضعها فيما بعد.</a:t>
            </a:r>
            <a:endParaRPr lang="ar-IQ" dirty="0"/>
          </a:p>
        </p:txBody>
      </p:sp>
      <p:pic>
        <p:nvPicPr>
          <p:cNvPr id="7" name="عنصر نائب للمحتوى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39900" y="2174875"/>
            <a:ext cx="3652024" cy="3951288"/>
          </a:xfrm>
        </p:spPr>
      </p:pic>
    </p:spTree>
    <p:extLst>
      <p:ext uri="{BB962C8B-B14F-4D97-AF65-F5344CB8AC3E}">
        <p14:creationId xmlns:p14="http://schemas.microsoft.com/office/powerpoint/2010/main" val="899693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7"/>
            <a:ext cx="7772400" cy="1944216"/>
          </a:xfrm>
        </p:spPr>
        <p:txBody>
          <a:bodyPr>
            <a:normAutofit/>
          </a:bodyPr>
          <a:lstStyle/>
          <a:p>
            <a:pPr algn="r"/>
            <a:r>
              <a:rPr lang="ar-IQ" sz="2800" b="1" dirty="0" smtClean="0">
                <a:solidFill>
                  <a:srgbClr val="FF0000"/>
                </a:solidFill>
              </a:rPr>
              <a:t>أهمية الدائرة في التصميم :</a:t>
            </a:r>
            <a:br>
              <a:rPr lang="ar-IQ" sz="2800" b="1" dirty="0" smtClean="0">
                <a:solidFill>
                  <a:srgbClr val="FF0000"/>
                </a:solidFill>
              </a:rPr>
            </a:br>
            <a:r>
              <a:rPr lang="ar-IQ" sz="2800" dirty="0" smtClean="0"/>
              <a:t>يدخل الشكل الدائري أو النصف الدائري (القوس ) في الكثير من عناصر تصميم الحديقة ومنها </a:t>
            </a:r>
            <a:r>
              <a:rPr lang="ar-IQ" sz="2800" dirty="0" err="1" smtClean="0"/>
              <a:t>النافورات</a:t>
            </a:r>
            <a:r>
              <a:rPr lang="ar-IQ" sz="2800" dirty="0" smtClean="0"/>
              <a:t> وأحواض الزهور والطرقات ومقاعد الجلوس </a:t>
            </a:r>
            <a:r>
              <a:rPr lang="ar-IQ" sz="2800" dirty="0" err="1" smtClean="0"/>
              <a:t>الم</a:t>
            </a:r>
            <a:r>
              <a:rPr lang="ar-IQ" sz="2800" dirty="0" err="1" smtClean="0"/>
              <a:t>نشأت</a:t>
            </a:r>
            <a:r>
              <a:rPr lang="ar-IQ" sz="2800" dirty="0" smtClean="0"/>
              <a:t> </a:t>
            </a:r>
            <a:r>
              <a:rPr lang="ar-IQ" sz="2800" dirty="0" smtClean="0"/>
              <a:t>الأخرى .</a:t>
            </a:r>
            <a:endParaRPr lang="ar-IQ" sz="2800" dirty="0"/>
          </a:p>
        </p:txBody>
      </p:sp>
      <p:sp>
        <p:nvSpPr>
          <p:cNvPr id="3" name="عنوان فرعي 2"/>
          <p:cNvSpPr>
            <a:spLocks noGrp="1"/>
          </p:cNvSpPr>
          <p:nvPr>
            <p:ph type="subTitle" idx="1"/>
          </p:nvPr>
        </p:nvSpPr>
        <p:spPr>
          <a:xfrm>
            <a:off x="685800" y="2251167"/>
            <a:ext cx="7772400" cy="4248471"/>
          </a:xfrm>
        </p:spPr>
        <p:txBody>
          <a:bodyPr>
            <a:normAutofit fontScale="92500" lnSpcReduction="10000"/>
          </a:bodyPr>
          <a:lstStyle/>
          <a:p>
            <a:pPr algn="r"/>
            <a:r>
              <a:rPr lang="ar-IQ" sz="3000" b="1" dirty="0" smtClean="0">
                <a:solidFill>
                  <a:srgbClr val="FF0000"/>
                </a:solidFill>
              </a:rPr>
              <a:t>المحاور:</a:t>
            </a:r>
          </a:p>
          <a:p>
            <a:pPr algn="justLow"/>
            <a:r>
              <a:rPr lang="ar-IQ" sz="2800" b="1" dirty="0" smtClean="0">
                <a:solidFill>
                  <a:schemeClr val="tx1"/>
                </a:solidFill>
              </a:rPr>
              <a:t>وهي الطرقات والمشايات وفي أغلب الأحيان تأخذ الشكل الدائري أو النصف الدائري وهي ذات حركة مرنة </a:t>
            </a:r>
            <a:r>
              <a:rPr lang="ar-IQ" sz="2800" b="1" dirty="0" err="1" smtClean="0">
                <a:solidFill>
                  <a:schemeClr val="tx1"/>
                </a:solidFill>
              </a:rPr>
              <a:t>وأنسيابية</a:t>
            </a:r>
            <a:r>
              <a:rPr lang="ar-IQ" sz="2800" b="1" dirty="0" smtClean="0">
                <a:solidFill>
                  <a:schemeClr val="tx1"/>
                </a:solidFill>
              </a:rPr>
              <a:t> عالية وتعمل على تحقيق التوازن بين الخطوط العمودية والافقية عندما تصل بينهما أو تعمل الدائرة على </a:t>
            </a:r>
            <a:r>
              <a:rPr lang="ar-IQ" sz="2800" b="1" dirty="0" err="1" smtClean="0">
                <a:solidFill>
                  <a:schemeClr val="tx1"/>
                </a:solidFill>
              </a:rPr>
              <a:t>أحتواء</a:t>
            </a:r>
            <a:r>
              <a:rPr lang="ar-IQ" sz="2800" b="1" dirty="0" smtClean="0">
                <a:solidFill>
                  <a:schemeClr val="tx1"/>
                </a:solidFill>
              </a:rPr>
              <a:t> الأشياء أو العناصر في غي حيز قد يكون مميز وله غرض معين في التصميم .</a:t>
            </a:r>
          </a:p>
          <a:p>
            <a:pPr algn="justLow"/>
            <a:r>
              <a:rPr lang="ar-IQ" sz="2800" b="1" dirty="0" smtClean="0">
                <a:solidFill>
                  <a:schemeClr val="tx1"/>
                </a:solidFill>
              </a:rPr>
              <a:t>يدخل الشكل الدائري في تصميم الكثير من الحدائق العامة والخاصة والشوارع والجزرات الوسطية وقد تكون ذات تصميم شعاعي ( أي ينطلق الشعاع من مركز الدائرة الى محيطها بالتناوب في أنواع من الأزهار أو التراكيب الهندسية ولكن في النهاية تكون ذات شكل شعاعي )</a:t>
            </a:r>
            <a:r>
              <a:rPr lang="ar-IQ" b="1" dirty="0" smtClean="0">
                <a:solidFill>
                  <a:schemeClr val="tx1"/>
                </a:solidFill>
              </a:rPr>
              <a:t> </a:t>
            </a:r>
            <a:endParaRPr lang="ar-IQ" b="1" dirty="0">
              <a:solidFill>
                <a:schemeClr val="tx1"/>
              </a:solidFill>
            </a:endParaRPr>
          </a:p>
        </p:txBody>
      </p:sp>
    </p:spTree>
    <p:extLst>
      <p:ext uri="{BB962C8B-B14F-4D97-AF65-F5344CB8AC3E}">
        <p14:creationId xmlns:p14="http://schemas.microsoft.com/office/powerpoint/2010/main" val="2501058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600" b="1" dirty="0" err="1" smtClean="0">
                <a:solidFill>
                  <a:srgbClr val="FF0000"/>
                </a:solidFill>
              </a:rPr>
              <a:t>أستعمال</a:t>
            </a:r>
            <a:r>
              <a:rPr lang="ar-IQ" sz="3600" b="1" dirty="0" smtClean="0">
                <a:solidFill>
                  <a:srgbClr val="FF0000"/>
                </a:solidFill>
              </a:rPr>
              <a:t> الشكل الدائري في الكثير من الحدائق</a:t>
            </a:r>
            <a:endParaRPr lang="ar-IQ" sz="3600" b="1" dirty="0">
              <a:solidFill>
                <a:srgbClr val="FF0000"/>
              </a:solidFill>
            </a:endParaRPr>
          </a:p>
        </p:txBody>
      </p:sp>
      <p:sp>
        <p:nvSpPr>
          <p:cNvPr id="3" name="عنصر نائب للنص 2"/>
          <p:cNvSpPr>
            <a:spLocks noGrp="1"/>
          </p:cNvSpPr>
          <p:nvPr>
            <p:ph type="body" idx="1"/>
          </p:nvPr>
        </p:nvSpPr>
        <p:spPr/>
        <p:txBody>
          <a:bodyPr>
            <a:normAutofit fontScale="92500"/>
          </a:bodyPr>
          <a:lstStyle/>
          <a:p>
            <a:r>
              <a:rPr lang="ar-IQ" dirty="0" smtClean="0"/>
              <a:t>ملاحظة مركز التصميم يتخذ شكل الدائري </a:t>
            </a:r>
            <a:endParaRPr lang="ar-IQ" dirty="0"/>
          </a:p>
        </p:txBody>
      </p:sp>
      <p:pic>
        <p:nvPicPr>
          <p:cNvPr id="8" name="عنصر نائب للمحتوى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472719"/>
            <a:ext cx="4040188" cy="3355600"/>
          </a:xfrm>
        </p:spPr>
      </p:pic>
      <p:sp>
        <p:nvSpPr>
          <p:cNvPr id="5" name="عنصر نائب للنص 4"/>
          <p:cNvSpPr>
            <a:spLocks noGrp="1"/>
          </p:cNvSpPr>
          <p:nvPr>
            <p:ph type="body" sz="quarter" idx="3"/>
          </p:nvPr>
        </p:nvSpPr>
        <p:spPr>
          <a:xfrm>
            <a:off x="4572000" y="1458107"/>
            <a:ext cx="4041775" cy="639762"/>
          </a:xfrm>
        </p:spPr>
        <p:txBody>
          <a:bodyPr>
            <a:normAutofit fontScale="85000" lnSpcReduction="20000"/>
          </a:bodyPr>
          <a:lstStyle/>
          <a:p>
            <a:r>
              <a:rPr lang="ar-IQ" dirty="0" smtClean="0"/>
              <a:t>شكل يوضح الشكل الدائري أو النصف الدائري في أغلب </a:t>
            </a:r>
            <a:r>
              <a:rPr lang="ar-IQ" dirty="0" err="1" smtClean="0"/>
              <a:t>المماشي</a:t>
            </a:r>
            <a:r>
              <a:rPr lang="ar-IQ" dirty="0" smtClean="0"/>
              <a:t> وأشكال </a:t>
            </a:r>
            <a:r>
              <a:rPr lang="ar-IQ" dirty="0" err="1" smtClean="0"/>
              <a:t>النافورات</a:t>
            </a:r>
            <a:endParaRPr lang="ar-IQ" dirty="0"/>
          </a:p>
        </p:txBody>
      </p:sp>
      <p:pic>
        <p:nvPicPr>
          <p:cNvPr id="7" name="عنصر نائب للمحتوى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413117"/>
            <a:ext cx="4041775" cy="3474803"/>
          </a:xfrm>
        </p:spPr>
      </p:pic>
    </p:spTree>
    <p:extLst>
      <p:ext uri="{BB962C8B-B14F-4D97-AF65-F5344CB8AC3E}">
        <p14:creationId xmlns:p14="http://schemas.microsoft.com/office/powerpoint/2010/main" val="1435910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5521"/>
            <a:ext cx="8229600" cy="1963360"/>
          </a:xfrm>
        </p:spPr>
        <p:txBody>
          <a:bodyPr>
            <a:normAutofit fontScale="90000"/>
          </a:bodyPr>
          <a:lstStyle/>
          <a:p>
            <a:pPr algn="r"/>
            <a:r>
              <a:rPr lang="ar-IQ" sz="2800" dirty="0" smtClean="0"/>
              <a:t>طريقة الأخرى في تصميم الشكل الدائري في الساحات العامة يكون على شكل دوائر متعاقبة من المحيط الى المركز ويزرع كل نطاق من هذه الدوائر بنوع من الأزهار أو تشكيلات نباتية  معينة وبالنهاية نحصل على تنسيق له جمالية </a:t>
            </a:r>
            <a:r>
              <a:rPr lang="ar-IQ" sz="2800" dirty="0" err="1" smtClean="0"/>
              <a:t>أخرى,وقد</a:t>
            </a:r>
            <a:r>
              <a:rPr lang="ar-IQ" sz="2800" dirty="0" smtClean="0"/>
              <a:t> تكون هذه الدوائر المتعاقبة في مستوى واحد أو عدة مستويات صعودا</a:t>
            </a:r>
            <a:r>
              <a:rPr lang="en-US" sz="2800" dirty="0" smtClean="0"/>
              <a:t>”</a:t>
            </a:r>
            <a:r>
              <a:rPr lang="ar-IQ" sz="2800" dirty="0" smtClean="0"/>
              <a:t> الى </a:t>
            </a:r>
            <a:r>
              <a:rPr lang="ar-IQ" sz="2800" dirty="0" err="1" smtClean="0"/>
              <a:t>المركزللحصول</a:t>
            </a:r>
            <a:r>
              <a:rPr lang="ar-IQ" sz="2800" dirty="0" smtClean="0"/>
              <a:t> على تصميم يشد </a:t>
            </a:r>
            <a:r>
              <a:rPr lang="ar-IQ" sz="2800" dirty="0" err="1" smtClean="0"/>
              <a:t>الأنتباه</a:t>
            </a:r>
            <a:r>
              <a:rPr lang="ar-IQ" sz="2800" dirty="0" smtClean="0"/>
              <a:t> .</a:t>
            </a:r>
            <a:endParaRPr lang="ar-IQ" sz="2800" dirty="0"/>
          </a:p>
        </p:txBody>
      </p:sp>
      <p:sp>
        <p:nvSpPr>
          <p:cNvPr id="3" name="عنصر نائب للنص 2"/>
          <p:cNvSpPr>
            <a:spLocks noGrp="1"/>
          </p:cNvSpPr>
          <p:nvPr>
            <p:ph type="body" idx="1"/>
          </p:nvPr>
        </p:nvSpPr>
        <p:spPr>
          <a:xfrm>
            <a:off x="457200" y="2492896"/>
            <a:ext cx="4040188" cy="792087"/>
          </a:xfrm>
        </p:spPr>
        <p:txBody>
          <a:bodyPr>
            <a:normAutofit fontScale="92500"/>
          </a:bodyPr>
          <a:lstStyle/>
          <a:p>
            <a:r>
              <a:rPr lang="ar-IQ" dirty="0" smtClean="0"/>
              <a:t>مدخل يمثل المحور الرئيس للحديقة ونهاية المحور يمر بنافورة بشكل دائري </a:t>
            </a:r>
            <a:endParaRPr lang="ar-IQ" dirty="0"/>
          </a:p>
        </p:txBody>
      </p:sp>
      <p:pic>
        <p:nvPicPr>
          <p:cNvPr id="8" name="عنصر نائب للمحتوى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937" y="3534966"/>
            <a:ext cx="3994688" cy="3137297"/>
          </a:xfrm>
        </p:spPr>
      </p:pic>
      <p:sp>
        <p:nvSpPr>
          <p:cNvPr id="5" name="عنصر نائب للنص 4"/>
          <p:cNvSpPr>
            <a:spLocks noGrp="1"/>
          </p:cNvSpPr>
          <p:nvPr>
            <p:ph type="body" sz="quarter" idx="3"/>
          </p:nvPr>
        </p:nvSpPr>
        <p:spPr>
          <a:xfrm>
            <a:off x="4605253" y="2492896"/>
            <a:ext cx="4041775" cy="792088"/>
          </a:xfrm>
        </p:spPr>
        <p:txBody>
          <a:bodyPr/>
          <a:lstStyle/>
          <a:p>
            <a:r>
              <a:rPr lang="ar-IQ" dirty="0" smtClean="0"/>
              <a:t>تصميم أخر لحدائق عامة</a:t>
            </a:r>
            <a:endParaRPr lang="ar-IQ" dirty="0"/>
          </a:p>
        </p:txBody>
      </p:sp>
      <p:pic>
        <p:nvPicPr>
          <p:cNvPr id="7" name="عنصر نائب للمحتوى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3534966"/>
            <a:ext cx="4041775" cy="3031331"/>
          </a:xfrm>
        </p:spPr>
      </p:pic>
    </p:spTree>
    <p:extLst>
      <p:ext uri="{BB962C8B-B14F-4D97-AF65-F5344CB8AC3E}">
        <p14:creationId xmlns:p14="http://schemas.microsoft.com/office/powerpoint/2010/main" val="2597559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06690"/>
          </a:xfrm>
        </p:spPr>
        <p:txBody>
          <a:bodyPr>
            <a:normAutofit/>
          </a:bodyPr>
          <a:lstStyle/>
          <a:p>
            <a:r>
              <a:rPr lang="ar-IQ" sz="5400" b="1" dirty="0" smtClean="0">
                <a:solidFill>
                  <a:srgbClr val="0070C0"/>
                </a:solidFill>
              </a:rPr>
              <a:t>شكر</a:t>
            </a:r>
            <a:r>
              <a:rPr lang="en-US" sz="5400" b="1" dirty="0" smtClean="0">
                <a:solidFill>
                  <a:srgbClr val="0070C0"/>
                </a:solidFill>
              </a:rPr>
              <a:t>”</a:t>
            </a:r>
            <a:r>
              <a:rPr lang="ar-IQ" sz="5400" b="1" dirty="0" smtClean="0">
                <a:solidFill>
                  <a:srgbClr val="0070C0"/>
                </a:solidFill>
              </a:rPr>
              <a:t>ا لأصغائكم</a:t>
            </a:r>
            <a:endParaRPr lang="ar-IQ" sz="5400" b="1" dirty="0">
              <a:solidFill>
                <a:srgbClr val="0070C0"/>
              </a:solidFill>
            </a:endParaRPr>
          </a:p>
        </p:txBody>
      </p:sp>
    </p:spTree>
    <p:extLst>
      <p:ext uri="{BB962C8B-B14F-4D97-AF65-F5344CB8AC3E}">
        <p14:creationId xmlns:p14="http://schemas.microsoft.com/office/powerpoint/2010/main" val="678852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538</Words>
  <Application>Microsoft Office PowerPoint</Application>
  <PresentationFormat>عرض على الشاشة (3:4)‏</PresentationFormat>
  <Paragraphs>28</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سمة Office</vt:lpstr>
      <vt:lpstr>المحاضرة الخامسة</vt:lpstr>
      <vt:lpstr> </vt:lpstr>
      <vt:lpstr>ومن الناحية الفنية تعتبر النقطة من أبسط عناصر الفن والتصميم التي يمكن أن تدخل في تكوين أي شيء وهي تعتبر أمتداد مكاني و النقطة ليس لها أبعاد لكننا نستعملها باحجام مختلفة في التصميم . </vt:lpstr>
      <vt:lpstr>الاشكال الدائرية وأهميتها في تصميم الحدائق </vt:lpstr>
      <vt:lpstr>الرسم الأولى Sketch لبعض الحدائق </vt:lpstr>
      <vt:lpstr>أهمية الدائرة في التصميم : يدخل الشكل الدائري أو النصف الدائري (القوس ) في الكثير من عناصر تصميم الحديقة ومنها النافورات وأحواض الزهور والطرقات ومقاعد الجلوس المنشأت الأخرى .</vt:lpstr>
      <vt:lpstr>أستعمال الشكل الدائري في الكثير من الحدائق</vt:lpstr>
      <vt:lpstr>طريقة الأخرى في تصميم الشكل الدائري في الساحات العامة يكون على شكل دوائر متعاقبة من المحيط الى المركز ويزرع كل نطاق من هذه الدوائر بنوع من الأزهار أو تشكيلات نباتية  معينة وبالنهاية نحصل على تنسيق له جمالية أخرى,وقد تكون هذه الدوائر المتعاقبة في مستوى واحد أو عدة مستويات صعودا” الى المركزللحصول على تصميم يشد الأنتباه .</vt:lpstr>
      <vt:lpstr>شكر”ا لأصغائكم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جول يوضح معالم الوضع</dc:title>
  <dc:creator>hp</dc:creator>
  <cp:lastModifiedBy>DR.Ahmed Saker 2o1O</cp:lastModifiedBy>
  <cp:revision>51</cp:revision>
  <dcterms:created xsi:type="dcterms:W3CDTF">2015-10-01T18:35:04Z</dcterms:created>
  <dcterms:modified xsi:type="dcterms:W3CDTF">2021-01-18T07:54:51Z</dcterms:modified>
</cp:coreProperties>
</file>